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630" r:id="rId2"/>
    <p:sldId id="638" r:id="rId3"/>
    <p:sldId id="639" r:id="rId4"/>
    <p:sldId id="640" r:id="rId5"/>
    <p:sldId id="642" r:id="rId6"/>
    <p:sldId id="646" r:id="rId7"/>
    <p:sldId id="635" r:id="rId8"/>
    <p:sldId id="643" r:id="rId9"/>
    <p:sldId id="631" r:id="rId10"/>
    <p:sldId id="632" r:id="rId11"/>
    <p:sldId id="628" r:id="rId12"/>
    <p:sldId id="626" r:id="rId13"/>
    <p:sldId id="64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66FF33"/>
    <a:srgbClr val="33CC33"/>
    <a:srgbClr val="0000FF"/>
    <a:srgbClr val="7030A0"/>
    <a:srgbClr val="FF0000"/>
    <a:srgbClr val="FFC000"/>
    <a:srgbClr val="996633"/>
    <a:srgbClr val="D60093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1143" autoAdjust="0"/>
  </p:normalViewPr>
  <p:slideViewPr>
    <p:cSldViewPr>
      <p:cViewPr varScale="1">
        <p:scale>
          <a:sx n="72" d="100"/>
          <a:sy n="72" d="100"/>
        </p:scale>
        <p:origin x="-11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69132-09DC-43AB-9286-0BE8AC43F1BD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61559-42FF-43B7-B739-418B76BD7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DE80A5D-E116-41B8-BB01-265F7BCEE9FE}" type="datetimeFigureOut">
              <a:rPr lang="en-US"/>
              <a:pPr>
                <a:defRPr/>
              </a:pPr>
              <a:t>3/6/2012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17CE76-3A73-410F-9925-0508D7810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FLS 2012, Tor Raubenheimer, SLAC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FLS 2012, Tor Raubenheimer, SLAC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152400"/>
            <a:ext cx="2155825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52400"/>
            <a:ext cx="6315075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2836863" y="6553200"/>
            <a:ext cx="3944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FEL 2011, J. Wu, SLAC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142875" y="142875"/>
            <a:ext cx="8858250" cy="635793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" name="Picture 3" descr="I:\slacHeader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320272"/>
            <a:ext cx="1916250" cy="252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"/>
          </a:effectLst>
        </p:spPr>
      </p:pic>
      <p:pic>
        <p:nvPicPr>
          <p:cNvPr id="6" name="Picture 2" descr="I:\DOE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6320272"/>
            <a:ext cx="1014300" cy="252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outerShdw blurRad="50800" dist="50800" sx="1000" sy="1000" algn="ctr" rotWithShape="0">
              <a:srgbClr val="000000"/>
            </a:outerShdw>
            <a:softEdge rad="12700"/>
          </a:effectLst>
        </p:spPr>
      </p:pic>
      <p:cxnSp>
        <p:nvCxnSpPr>
          <p:cNvPr id="7" name="直接连接符 6"/>
          <p:cNvCxnSpPr/>
          <p:nvPr/>
        </p:nvCxnSpPr>
        <p:spPr>
          <a:xfrm>
            <a:off x="168275" y="857250"/>
            <a:ext cx="8786813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57150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429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572250"/>
            <a:ext cx="2133600" cy="293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 smtClean="0">
                <a:solidFill>
                  <a:prstClr val="black">
                    <a:tint val="75000"/>
                  </a:prstClr>
                </a:solidFill>
              </a:rPr>
              <a:t>FLS 2012, Tor Raubenheimer, SLAC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572250"/>
            <a:ext cx="2133600" cy="2857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90AA0B1-736B-4577-836A-A9119A67B8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FLS 2012, Tor Raubenheimer, SLAC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FLS 2012, Tor Raubenheimer, SLAC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FLS 2012, Tor Raubenheimer, SLAC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FLS 2012, Tor Raubenheimer, SLAC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FLS 2012, Tor Raubenheimer, SLAC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FLS 2012, Tor Raubenheimer, SLAC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FLS 2012, Tor Raubenheimer, SLAC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FLS 2012, Tor Raubenheimer, SLAC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6863" y="6153150"/>
            <a:ext cx="3944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pPr>
              <a:defRPr/>
            </a:pPr>
            <a:r>
              <a:rPr lang="da-DK" smtClean="0"/>
              <a:t>FLS 2012, Tor Raubenheimer, SLAC</a:t>
            </a:r>
            <a:endParaRPr lang="en-US" dirty="0"/>
          </a:p>
        </p:txBody>
      </p:sp>
      <p:sp>
        <p:nvSpPr>
          <p:cNvPr id="4101" name="Line 5"/>
          <p:cNvSpPr>
            <a:spLocks noChangeShapeType="1"/>
          </p:cNvSpPr>
          <p:nvPr userDrawn="1"/>
        </p:nvSpPr>
        <p:spPr bwMode="auto">
          <a:xfrm>
            <a:off x="0" y="661988"/>
            <a:ext cx="8574088" cy="0"/>
          </a:xfrm>
          <a:prstGeom prst="line">
            <a:avLst/>
          </a:prstGeom>
          <a:noFill/>
          <a:ln w="38100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2388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7620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8" name="Picture 15" descr="SLAC_Logo_hire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1" descr="ar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Considerations for LCLS-II</a:t>
            </a:r>
            <a:br>
              <a:rPr lang="en-US" sz="4400" dirty="0" smtClean="0"/>
            </a:br>
            <a:r>
              <a:rPr lang="en-US" sz="4400" dirty="0" smtClean="0"/>
              <a:t>HXR </a:t>
            </a:r>
            <a:r>
              <a:rPr lang="en-US" sz="4400" dirty="0" err="1" smtClean="0"/>
              <a:t>Undulator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086600" cy="1752600"/>
          </a:xfrm>
        </p:spPr>
        <p:txBody>
          <a:bodyPr/>
          <a:lstStyle/>
          <a:p>
            <a:r>
              <a:rPr lang="en-US" dirty="0" smtClean="0"/>
              <a:t>Tor Raubenheimer</a:t>
            </a:r>
          </a:p>
          <a:p>
            <a:r>
              <a:rPr lang="en-US" dirty="0" smtClean="0"/>
              <a:t>Based on studies by </a:t>
            </a:r>
            <a:br>
              <a:rPr lang="en-US" dirty="0" smtClean="0"/>
            </a:br>
            <a:r>
              <a:rPr lang="en-US" dirty="0" smtClean="0"/>
              <a:t>M. Rowen, H.D. Nuhn and Juhao Wu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4000" dirty="0" smtClean="0"/>
          </a:p>
          <a:p>
            <a:r>
              <a:rPr lang="en-US" sz="2400" dirty="0" smtClean="0"/>
              <a:t>Simulations with 40 </a:t>
            </a:r>
            <a:r>
              <a:rPr lang="en-US" sz="2400" dirty="0" err="1" smtClean="0"/>
              <a:t>pC</a:t>
            </a:r>
            <a:r>
              <a:rPr lang="en-US" sz="2400" dirty="0" smtClean="0"/>
              <a:t>, ~4kA, 0.4 um at 13.5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r>
              <a:rPr lang="en-US" sz="2400" dirty="0" smtClean="0"/>
              <a:t>Significant radiation power even at 18 </a:t>
            </a:r>
            <a:r>
              <a:rPr lang="en-US" sz="2400" dirty="0" err="1" smtClean="0"/>
              <a:t>keV</a:t>
            </a:r>
            <a:endParaRPr lang="en-US" sz="2400" dirty="0" smtClean="0"/>
          </a:p>
          <a:p>
            <a:r>
              <a:rPr lang="en-US" sz="2400" dirty="0" smtClean="0"/>
              <a:t>Baseline </a:t>
            </a:r>
            <a:r>
              <a:rPr lang="en-US" sz="2400" dirty="0" err="1" smtClean="0"/>
              <a:t>undulator</a:t>
            </a:r>
            <a:r>
              <a:rPr lang="en-US" sz="2400" dirty="0" smtClean="0"/>
              <a:t> hall was sized for ~190 meter HXR</a:t>
            </a:r>
          </a:p>
          <a:p>
            <a:r>
              <a:rPr lang="en-US" sz="2400" dirty="0" smtClean="0"/>
              <a:t>Chose to extend </a:t>
            </a:r>
            <a:r>
              <a:rPr lang="en-US" sz="2400" dirty="0" err="1" smtClean="0"/>
              <a:t>undulator</a:t>
            </a:r>
            <a:r>
              <a:rPr lang="en-US" sz="2400" dirty="0" smtClean="0"/>
              <a:t> hall by 90 meters </a:t>
            </a:r>
            <a:br>
              <a:rPr lang="en-US" sz="2400" dirty="0" smtClean="0"/>
            </a:br>
            <a:r>
              <a:rPr lang="en-US" sz="2400" dirty="0" smtClean="0">
                <a:sym typeface="Wingdings" pitchFamily="2" charset="2"/>
              </a:rPr>
              <a:t> space for 270 meter HXR </a:t>
            </a:r>
            <a:r>
              <a:rPr lang="en-US" sz="2400" dirty="0" err="1" smtClean="0">
                <a:sym typeface="Wingdings" pitchFamily="2" charset="2"/>
              </a:rPr>
              <a:t>undulator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Initial HXR Simulations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990600"/>
          <a:ext cx="8022774" cy="25755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337129"/>
                <a:gridCol w="1337129"/>
                <a:gridCol w="1337129"/>
                <a:gridCol w="1337129"/>
                <a:gridCol w="1337129"/>
                <a:gridCol w="13371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FEL energy  (</a:t>
                      </a:r>
                      <a:r>
                        <a:rPr lang="en-US" dirty="0" err="1" smtClean="0"/>
                        <a:t>keV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SASE</a:t>
                      </a:r>
                    </a:p>
                    <a:p>
                      <a:pPr algn="ctr"/>
                      <a:r>
                        <a:rPr lang="en-US" dirty="0" err="1" smtClean="0"/>
                        <a:t>Undulator</a:t>
                      </a:r>
                      <a:r>
                        <a:rPr lang="en-US" dirty="0" smtClean="0"/>
                        <a:t> Length 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Saturation</a:t>
                      </a:r>
                    </a:p>
                    <a:p>
                      <a:pPr algn="ctr"/>
                      <a:r>
                        <a:rPr lang="en-US" dirty="0" smtClean="0"/>
                        <a:t>Full Length 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with 200 meter total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undulator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Power with 250 meter total </a:t>
                      </a:r>
                      <a:r>
                        <a:rPr lang="en-US" dirty="0" err="1" smtClean="0"/>
                        <a:t>undulator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with 300 meter total </a:t>
                      </a:r>
                      <a:r>
                        <a:rPr lang="en-US" dirty="0" err="1" smtClean="0"/>
                        <a:t>undulator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1.14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1.37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0.92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FLS 2012, Tor Raubenheimer, SLAC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dirty="0" smtClean="0">
                <a:latin typeface="+mn-lt"/>
                <a:ea typeface="+mn-ea"/>
                <a:cs typeface="+mn-cs"/>
              </a:rPr>
              <a:t>HXR S</a:t>
            </a:r>
            <a:r>
              <a:rPr lang="en-US" kern="1200" dirty="0" smtClean="0">
                <a:latin typeface="+mn-lt"/>
                <a:ea typeface="+mn-ea"/>
                <a:cs typeface="+mn-cs"/>
              </a:rPr>
              <a:t>imulations </a:t>
            </a:r>
            <a:r>
              <a:rPr lang="en-US" kern="1200" dirty="0" smtClean="0">
                <a:latin typeface="+mn-lt"/>
                <a:ea typeface="+mn-ea"/>
                <a:cs typeface="+mn-cs"/>
              </a:rPr>
              <a:t>for TW FEL @ LCLS-II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With S-2-E beam: energy dependence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6" name="Picture 5" descr="energydependent.bmp"/>
          <p:cNvPicPr>
            <a:picLocks noChangeAspect="1"/>
          </p:cNvPicPr>
          <p:nvPr/>
        </p:nvPicPr>
        <p:blipFill>
          <a:blip r:embed="rId2" cstate="print"/>
          <a:srcRect l="4680" t="2000" r="6650" b="2000"/>
          <a:stretch>
            <a:fillRect/>
          </a:stretch>
        </p:blipFill>
        <p:spPr>
          <a:xfrm>
            <a:off x="1524000" y="1371600"/>
            <a:ext cx="6172204" cy="493776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 rot="19353237">
            <a:off x="2153844" y="2429323"/>
            <a:ext cx="3008961" cy="830997"/>
          </a:xfrm>
          <a:prstGeom prst="rect">
            <a:avLst/>
          </a:prstGeom>
          <a:solidFill>
            <a:srgbClr val="CCFFCC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Need to further work on the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12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GeV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case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3733800"/>
            <a:ext cx="2448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Remember 13 </a:t>
            </a:r>
            <a:r>
              <a:rPr lang="en-US" dirty="0" err="1" smtClean="0"/>
              <a:t>keV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saturated after ~230m</a:t>
            </a:r>
          </a:p>
          <a:p>
            <a:r>
              <a:rPr lang="en-US" dirty="0" smtClean="0"/>
              <a:t>at 13.5 </a:t>
            </a:r>
            <a:r>
              <a:rPr lang="en-US" dirty="0" err="1" smtClean="0"/>
              <a:t>GeV</a:t>
            </a:r>
            <a:r>
              <a:rPr lang="en-US" dirty="0" smtClean="0"/>
              <a:t>.  This is</a:t>
            </a:r>
            <a:br>
              <a:rPr lang="en-US" dirty="0" smtClean="0"/>
            </a:br>
            <a:r>
              <a:rPr lang="en-US" dirty="0" smtClean="0"/>
              <a:t>~160m at 10.5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FLS 2012, Tor Raubenheimer, SLAC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dirty="0" smtClean="0"/>
              <a:t>HXR Simulations for TW FEL @ LCLS-II</a:t>
            </a:r>
            <a:endParaRPr lang="en-US" kern="1200" cap="all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With S-2-E beam: tuning (in simulation) details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7" name="Picture 6" descr="13p64GeVTuningpowers200m.bmp"/>
          <p:cNvPicPr>
            <a:picLocks noChangeAspect="1"/>
          </p:cNvPicPr>
          <p:nvPr/>
        </p:nvPicPr>
        <p:blipFill>
          <a:blip r:embed="rId2" cstate="print"/>
          <a:srcRect l="4791" t="2159" r="8722" b="2159"/>
          <a:stretch>
            <a:fillRect/>
          </a:stretch>
        </p:blipFill>
        <p:spPr>
          <a:xfrm>
            <a:off x="76200" y="1691605"/>
            <a:ext cx="4358666" cy="3566195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 descr="13p64GeVTuningspectrum200m.bmp"/>
          <p:cNvPicPr>
            <a:picLocks noChangeAspect="1"/>
          </p:cNvPicPr>
          <p:nvPr/>
        </p:nvPicPr>
        <p:blipFill>
          <a:blip r:embed="rId3" cstate="print"/>
          <a:srcRect l="4902" t="2080" r="5882" b="2080"/>
          <a:stretch>
            <a:fillRect/>
          </a:stretch>
        </p:blipFill>
        <p:spPr>
          <a:xfrm>
            <a:off x="4560554" y="1676400"/>
            <a:ext cx="4507246" cy="356615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FLS 2012, Tor Raubenheimer, SLAC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LCLS-II operating modes being defined</a:t>
            </a:r>
          </a:p>
          <a:p>
            <a:pPr lvl="1"/>
            <a:r>
              <a:rPr lang="en-US" sz="2000" dirty="0" smtClean="0"/>
              <a:t>Multiple energy operating points with variable gap </a:t>
            </a:r>
            <a:r>
              <a:rPr lang="en-US" sz="2000" dirty="0" err="1" smtClean="0"/>
              <a:t>undulators</a:t>
            </a:r>
            <a:endParaRPr lang="en-US" sz="2000" dirty="0" smtClean="0"/>
          </a:p>
          <a:p>
            <a:endParaRPr lang="en-US" sz="1200" dirty="0" smtClean="0"/>
          </a:p>
          <a:p>
            <a:r>
              <a:rPr lang="en-US" sz="2400" dirty="0" smtClean="0"/>
              <a:t>Working to incorporate TW capability into LCLS-II design (not as a baseline option but as a small upgrade)</a:t>
            </a:r>
          </a:p>
          <a:p>
            <a:r>
              <a:rPr lang="en-US" sz="2400" dirty="0" smtClean="0"/>
              <a:t>Focused on single-bunch self-seeding right now but interested in two-bunch self-seeding for increased flexibility</a:t>
            </a:r>
          </a:p>
          <a:p>
            <a:r>
              <a:rPr lang="en-US" sz="2400" dirty="0" err="1" smtClean="0"/>
              <a:t>Undulator</a:t>
            </a:r>
            <a:r>
              <a:rPr lang="en-US" sz="2400" dirty="0" smtClean="0"/>
              <a:t> Hall provided for 270 meter </a:t>
            </a:r>
            <a:r>
              <a:rPr lang="en-US" sz="2400" dirty="0" err="1" smtClean="0"/>
              <a:t>undulator</a:t>
            </a:r>
            <a:r>
              <a:rPr lang="en-US" sz="2400" dirty="0" smtClean="0"/>
              <a:t> (baseline </a:t>
            </a:r>
            <a:r>
              <a:rPr lang="en-US" sz="2400" dirty="0" err="1" smtClean="0"/>
              <a:t>undulator</a:t>
            </a:r>
            <a:r>
              <a:rPr lang="en-US" sz="2400" dirty="0" smtClean="0"/>
              <a:t> length is 120 meters) </a:t>
            </a:r>
            <a:r>
              <a:rPr lang="en-US" sz="2400" dirty="0" smtClean="0">
                <a:sym typeface="Wingdings" pitchFamily="2" charset="2"/>
              </a:rPr>
              <a:t> TW-scale  up to18 </a:t>
            </a:r>
            <a:r>
              <a:rPr lang="en-US" sz="2400" dirty="0" err="1" smtClean="0">
                <a:sym typeface="Wingdings" pitchFamily="2" charset="2"/>
              </a:rPr>
              <a:t>keV</a:t>
            </a:r>
            <a:endParaRPr lang="en-US" sz="2400" dirty="0" smtClean="0">
              <a:sym typeface="Wingdings" pitchFamily="2" charset="2"/>
            </a:endParaRPr>
          </a:p>
          <a:p>
            <a:endParaRPr lang="en-US" sz="1200" dirty="0" smtClean="0"/>
          </a:p>
          <a:p>
            <a:r>
              <a:rPr lang="en-US" sz="2400" dirty="0" smtClean="0"/>
              <a:t>Working to understand tolerance implications for self-seeded operation</a:t>
            </a:r>
          </a:p>
          <a:p>
            <a:endParaRPr lang="en-US" sz="1200" dirty="0" smtClean="0"/>
          </a:p>
          <a:p>
            <a:r>
              <a:rPr lang="en-US" sz="2400" dirty="0" smtClean="0"/>
              <a:t>Studying possibilities in SXR as well as HXR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FLS 2012, Tor Raubenheimer, SLAC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lcls_II_slideshow_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lcls_II_slideshow_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LCLS-II Accelerator Parameters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20055" y="1371600"/>
          <a:ext cx="7696200" cy="25958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927902"/>
                <a:gridCol w="1171161"/>
                <a:gridCol w="1254815"/>
                <a:gridCol w="1338470"/>
                <a:gridCol w="10038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symbol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nominal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 energy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E</a:t>
                      </a:r>
                      <a:r>
                        <a:rPr lang="en-US" i="1" baseline="-25000" dirty="0" err="1" smtClean="0"/>
                        <a:t>f</a:t>
                      </a:r>
                      <a:endParaRPr lang="en-US" i="1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13.5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4.2 - 14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GeV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 bunch charge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Q</a:t>
                      </a:r>
                      <a:endParaRPr lang="en-US" i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0.25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0.01 - 1.0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nC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Pulse repetition rate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f</a:t>
                      </a:r>
                      <a:endParaRPr lang="en-US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SS, 1 - 120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Hz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Transverse </a:t>
                      </a:r>
                      <a:r>
                        <a:rPr lang="en-US" i="1" dirty="0" smtClean="0"/>
                        <a:t>slice</a:t>
                      </a:r>
                      <a:r>
                        <a:rPr lang="en-US" dirty="0" smtClean="0"/>
                        <a:t> emittance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Symbol" pitchFamily="18" charset="2"/>
                        </a:rPr>
                        <a:t>ge</a:t>
                      </a:r>
                      <a:r>
                        <a:rPr lang="en-US" i="1" baseline="-25000" dirty="0" smtClean="0"/>
                        <a:t>x,y</a:t>
                      </a:r>
                      <a:endParaRPr lang="en-US" i="1" baseline="-25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0.6</a:t>
                      </a:r>
                      <a:r>
                        <a:rPr lang="en-US" b="1" baseline="30000" dirty="0" smtClean="0"/>
                        <a:t>*</a:t>
                      </a:r>
                      <a:endParaRPr lang="en-US" b="1" baseline="30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0.1 - 1.2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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current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I</a:t>
                      </a:r>
                      <a:r>
                        <a:rPr lang="en-US" i="1" baseline="-25000" dirty="0" err="1" smtClean="0"/>
                        <a:t>pk</a:t>
                      </a:r>
                      <a:endParaRPr lang="en-US" i="1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0.5 - 5.0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Slice</a:t>
                      </a:r>
                      <a:r>
                        <a:rPr lang="en-US" baseline="0" dirty="0" smtClean="0"/>
                        <a:t> energy spread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Symbol" pitchFamily="18" charset="2"/>
                        </a:rPr>
                        <a:t>s</a:t>
                      </a:r>
                      <a:r>
                        <a:rPr lang="en-US" i="1" baseline="-25000" dirty="0" smtClean="0"/>
                        <a:t>E</a:t>
                      </a:r>
                      <a:endParaRPr lang="en-US" i="1" baseline="-25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1.4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0.1 - 1.5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MeV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4648200"/>
            <a:ext cx="8186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charset="0"/>
              <a:buChar char="•"/>
            </a:pPr>
            <a:r>
              <a:rPr lang="en-US" dirty="0" smtClean="0"/>
              <a:t>Note that </a:t>
            </a:r>
            <a:r>
              <a:rPr lang="en-US" i="1" dirty="0" smtClean="0"/>
              <a:t>LCLS-I</a:t>
            </a:r>
            <a:r>
              <a:rPr lang="en-US" dirty="0" smtClean="0"/>
              <a:t> </a:t>
            </a:r>
            <a:r>
              <a:rPr lang="en-US" i="1" dirty="0" smtClean="0"/>
              <a:t>slice</a:t>
            </a:r>
            <a:r>
              <a:rPr lang="en-US" dirty="0" smtClean="0"/>
              <a:t> emittance is 0.4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at best (0.25 </a:t>
            </a:r>
            <a:r>
              <a:rPr lang="en-US" dirty="0" err="1" smtClean="0"/>
              <a:t>nC</a:t>
            </a:r>
            <a:r>
              <a:rPr lang="en-US" dirty="0" smtClean="0"/>
              <a:t>), but we design somewhat conservatively for a 0.6-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level.</a:t>
            </a:r>
          </a:p>
          <a:p>
            <a:pPr marL="227013" indent="-227013">
              <a:buFont typeface="Arial" charset="0"/>
              <a:buChar char="•"/>
            </a:pPr>
            <a:endParaRPr lang="en-US" sz="800" dirty="0" smtClean="0"/>
          </a:p>
          <a:p>
            <a:pPr marL="227013" indent="-227013">
              <a:buFont typeface="Arial" charset="0"/>
              <a:buChar char="•"/>
            </a:pPr>
            <a:r>
              <a:rPr lang="en-US" dirty="0" smtClean="0"/>
              <a:t>Making LCLS-II consistent with various extensions including </a:t>
            </a:r>
            <a:r>
              <a:rPr lang="en-US" dirty="0" err="1" smtClean="0"/>
              <a:t>multibunch</a:t>
            </a:r>
            <a:r>
              <a:rPr lang="en-US" dirty="0" smtClean="0"/>
              <a:t> options for two-bunch seeding and/or feeding multiple </a:t>
            </a:r>
            <a:r>
              <a:rPr lang="en-US" dirty="0" err="1" smtClean="0"/>
              <a:t>undulators</a:t>
            </a:r>
            <a:r>
              <a:rPr lang="en-US" dirty="0" smtClean="0"/>
              <a:t> per pulse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FLS 2012, Tor Raubenheimer, SLAC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LCLS-II Accelerator for 250 pC, 120 Hz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8751" y="762000"/>
            <a:ext cx="8902700" cy="4978400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5399" y="762000"/>
            <a:ext cx="8906256" cy="4445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7239000" y="769936"/>
            <a:ext cx="8389" cy="49704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648278" y="5261853"/>
            <a:ext cx="1973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0" dirty="0">
                <a:solidFill>
                  <a:srgbClr val="003399"/>
                </a:solidFill>
              </a:rPr>
              <a:t>SLAC linac tunnel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452011" y="5264090"/>
            <a:ext cx="15395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0" dirty="0" smtClean="0">
                <a:solidFill>
                  <a:srgbClr val="003399"/>
                </a:solidFill>
              </a:rPr>
              <a:t>BTH &amp; U-Hall</a:t>
            </a:r>
            <a:endParaRPr lang="en-US" sz="2000" b="0" dirty="0">
              <a:solidFill>
                <a:srgbClr val="003399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253911" y="1634402"/>
            <a:ext cx="821059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Linac-0’</a:t>
            </a:r>
            <a:endParaRPr lang="en-US" sz="1600" b="0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1600" b="0" i="1" dirty="0">
                <a:solidFill>
                  <a:schemeClr val="tx1"/>
                </a:solidFill>
                <a:latin typeface="Times" pitchFamily="18" charset="0"/>
              </a:rPr>
              <a:t>L </a:t>
            </a:r>
            <a:r>
              <a:rPr lang="en-US" sz="1600" dirty="0" smtClean="0">
                <a:latin typeface="Times" pitchFamily="18" charset="0"/>
                <a:sym typeface="Symbol" pitchFamily="18" charset="2"/>
              </a:rPr>
              <a:t></a:t>
            </a:r>
            <a:r>
              <a:rPr lang="en-US" sz="1600" b="0" dirty="0" smtClean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 6 </a:t>
            </a:r>
            <a:r>
              <a:rPr lang="en-US" sz="1600" b="0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m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083575" y="2406525"/>
            <a:ext cx="994183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Linac-1’</a:t>
            </a:r>
            <a:endParaRPr lang="en-US" sz="1600" b="0" i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1600" b="0" i="1" dirty="0">
                <a:solidFill>
                  <a:schemeClr val="tx1"/>
                </a:solidFill>
                <a:latin typeface="Times" pitchFamily="18" charset="0"/>
              </a:rPr>
              <a:t>L </a:t>
            </a:r>
            <a:r>
              <a:rPr lang="en-US" sz="1600" b="0" dirty="0" smtClean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 9 </a:t>
            </a:r>
            <a:r>
              <a:rPr lang="en-US" sz="1600" b="0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m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 b="0" i="1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</a:t>
            </a:r>
            <a:r>
              <a:rPr lang="en-US" sz="1600" b="0" baseline="-25000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rf </a:t>
            </a:r>
            <a:r>
              <a:rPr lang="en-US" sz="1600" b="0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 </a:t>
            </a:r>
            <a:r>
              <a:rPr lang="en-US" sz="1600" b="0" dirty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-</a:t>
            </a:r>
            <a:r>
              <a:rPr lang="en-US" sz="1600" b="0" dirty="0" smtClean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20°</a:t>
            </a:r>
            <a:endParaRPr lang="en-US" sz="1600" b="0" dirty="0">
              <a:solidFill>
                <a:schemeClr val="tx1"/>
              </a:solidFill>
              <a:latin typeface="Times" pitchFamily="18" charset="0"/>
              <a:sym typeface="Symbol" pitchFamily="18" charset="2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646821" y="2406525"/>
            <a:ext cx="1028936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Linac-2’</a:t>
            </a:r>
            <a:endParaRPr lang="en-US" sz="1600" b="0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1600" b="0" i="1" dirty="0" smtClean="0">
                <a:solidFill>
                  <a:schemeClr val="tx1"/>
                </a:solidFill>
                <a:latin typeface="Times" pitchFamily="18" charset="0"/>
              </a:rPr>
              <a:t>L </a:t>
            </a:r>
            <a:r>
              <a:rPr lang="en-US" sz="1600" b="0" dirty="0" smtClean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 </a:t>
            </a:r>
            <a:r>
              <a:rPr lang="en-US" sz="1600" dirty="0" smtClean="0">
                <a:latin typeface="Times" pitchFamily="18" charset="0"/>
                <a:sym typeface="Symbol" pitchFamily="18" charset="2"/>
              </a:rPr>
              <a:t>326</a:t>
            </a:r>
            <a:r>
              <a:rPr lang="en-US" sz="1600" b="0" dirty="0" smtClean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 </a:t>
            </a:r>
            <a:r>
              <a:rPr lang="en-US" sz="1600" b="0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m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 b="0" i="1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</a:t>
            </a:r>
            <a:r>
              <a:rPr lang="en-US" sz="1600" b="0" baseline="-25000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rf </a:t>
            </a:r>
            <a:r>
              <a:rPr lang="en-US" sz="1600" b="0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 </a:t>
            </a:r>
            <a:r>
              <a:rPr lang="en-US" sz="1600" b="0" dirty="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-</a:t>
            </a:r>
            <a:r>
              <a:rPr lang="en-US" sz="1600" b="0" dirty="0" smtClean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32°</a:t>
            </a:r>
            <a:endParaRPr lang="en-US" sz="1600" b="0" dirty="0">
              <a:solidFill>
                <a:schemeClr val="tx1"/>
              </a:solidFill>
              <a:latin typeface="Times" pitchFamily="18" charset="0"/>
              <a:sym typeface="Symbol" pitchFamily="18" charset="2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333519" y="2383848"/>
            <a:ext cx="1028935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Linac-3’</a:t>
            </a:r>
            <a:endParaRPr lang="en-US" sz="1600" b="0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1600" b="0" i="1" dirty="0" smtClean="0">
                <a:solidFill>
                  <a:schemeClr val="tx1"/>
                </a:solidFill>
                <a:latin typeface="Times" pitchFamily="18" charset="0"/>
              </a:rPr>
              <a:t>L </a:t>
            </a:r>
            <a:r>
              <a:rPr lang="en-US" sz="1600" b="0" dirty="0" smtClean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 582 </a:t>
            </a:r>
            <a:r>
              <a:rPr lang="en-US" sz="1600" b="0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m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 b="0" i="1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</a:t>
            </a:r>
            <a:r>
              <a:rPr lang="en-US" sz="1600" b="0" baseline="-25000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rf </a:t>
            </a:r>
            <a:r>
              <a:rPr lang="en-US" sz="1600" b="0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 0°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758115" y="3507736"/>
            <a:ext cx="1300356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BC1’</a:t>
            </a:r>
            <a:endParaRPr lang="en-US" sz="1600" b="0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1600" b="0" i="1" dirty="0" smtClean="0">
                <a:solidFill>
                  <a:schemeClr val="tx1"/>
                </a:solidFill>
                <a:latin typeface="Times" pitchFamily="18" charset="0"/>
              </a:rPr>
              <a:t>L </a:t>
            </a:r>
            <a:r>
              <a:rPr lang="en-US" sz="1600" b="0" dirty="0" smtClean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 6.5 </a:t>
            </a:r>
            <a:r>
              <a:rPr lang="en-US" sz="1600" b="0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m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 b="0" i="1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R</a:t>
            </a:r>
            <a:r>
              <a:rPr lang="en-US" sz="1600" b="0" baseline="-25000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56</a:t>
            </a:r>
            <a:r>
              <a:rPr lang="en-US" sz="1600" b="0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 </a:t>
            </a:r>
            <a:r>
              <a:rPr lang="en-US" sz="1600" b="0" dirty="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-</a:t>
            </a:r>
            <a:r>
              <a:rPr lang="en-US" sz="1600" dirty="0" smtClean="0">
                <a:latin typeface="Times" pitchFamily="18" charset="0"/>
                <a:sym typeface="Symbol" pitchFamily="18" charset="2"/>
              </a:rPr>
              <a:t>46</a:t>
            </a:r>
            <a:r>
              <a:rPr lang="en-US" sz="1600" b="0" dirty="0" smtClean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 </a:t>
            </a:r>
            <a:r>
              <a:rPr lang="en-US" sz="1600" b="0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mm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327516" y="3507736"/>
            <a:ext cx="1300356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BC2’</a:t>
            </a:r>
            <a:endParaRPr lang="en-US" sz="1600" b="0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1600" b="0" i="1" dirty="0" smtClean="0">
                <a:solidFill>
                  <a:schemeClr val="tx1"/>
                </a:solidFill>
                <a:latin typeface="Times" pitchFamily="18" charset="0"/>
              </a:rPr>
              <a:t>L </a:t>
            </a:r>
            <a:r>
              <a:rPr lang="en-US" sz="1600" b="0" dirty="0" smtClean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 23 </a:t>
            </a:r>
            <a:r>
              <a:rPr lang="en-US" sz="1600" b="0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m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 b="0" i="1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R</a:t>
            </a:r>
            <a:r>
              <a:rPr lang="en-US" sz="1600" b="0" baseline="-25000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56</a:t>
            </a:r>
            <a:r>
              <a:rPr lang="en-US" sz="1600" b="0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 </a:t>
            </a:r>
            <a:r>
              <a:rPr lang="en-US" sz="1600" b="0" dirty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-</a:t>
            </a:r>
            <a:r>
              <a:rPr lang="en-US" sz="1600" b="0" dirty="0" smtClean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29 </a:t>
            </a:r>
            <a:r>
              <a:rPr lang="en-US" sz="1600" b="0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mm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319767" y="3698875"/>
            <a:ext cx="1324402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DL1’</a:t>
            </a:r>
            <a:endParaRPr lang="en-US" sz="1600" b="0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1600" b="0" i="1" dirty="0">
                <a:solidFill>
                  <a:schemeClr val="tx1"/>
                </a:solidFill>
                <a:latin typeface="Times" pitchFamily="18" charset="0"/>
              </a:rPr>
              <a:t>L </a:t>
            </a:r>
            <a:r>
              <a:rPr lang="en-US" sz="1600" b="0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12 m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 b="0" i="1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R</a:t>
            </a:r>
            <a:r>
              <a:rPr lang="en-US" sz="1600" b="0" baseline="-25000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56 </a:t>
            </a:r>
            <a:r>
              <a:rPr lang="en-US" sz="1600" b="0" dirty="0" smtClean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 6.3 mm </a:t>
            </a:r>
            <a:endParaRPr lang="en-US" sz="1600" b="0" dirty="0">
              <a:solidFill>
                <a:schemeClr val="tx1"/>
              </a:solidFill>
              <a:latin typeface="Times" pitchFamily="18" charset="0"/>
              <a:sym typeface="Symbol" pitchFamily="18" charset="2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391400" y="1701800"/>
            <a:ext cx="1141659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undulators</a:t>
            </a:r>
            <a:endParaRPr lang="en-US" sz="1600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1600" b="0" i="1" dirty="0" smtClean="0">
                <a:solidFill>
                  <a:schemeClr val="tx1"/>
                </a:solidFill>
                <a:latin typeface="Times" pitchFamily="18" charset="0"/>
              </a:rPr>
              <a:t>L </a:t>
            </a:r>
            <a:r>
              <a:rPr lang="en-US" sz="1600" dirty="0" smtClean="0">
                <a:latin typeface="Times" pitchFamily="18" charset="0"/>
                <a:sym typeface="Symbol" pitchFamily="18" charset="2"/>
              </a:rPr>
              <a:t> 130 </a:t>
            </a:r>
            <a:r>
              <a:rPr lang="en-US" sz="1600" b="0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m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49962" y="771525"/>
            <a:ext cx="1289135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 dirty="0">
                <a:solidFill>
                  <a:srgbClr val="008000"/>
                </a:solidFill>
                <a:latin typeface="Times" pitchFamily="18" charset="0"/>
              </a:rPr>
              <a:t>6 MeV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 b="0" i="1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</a:t>
            </a:r>
            <a:r>
              <a:rPr lang="en-US" sz="1600" b="0" i="1" baseline="-2500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z </a:t>
            </a:r>
            <a:r>
              <a:rPr lang="en-US" sz="1600" b="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 </a:t>
            </a:r>
            <a:r>
              <a:rPr lang="en-US" sz="1600" b="0" dirty="0" smtClean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0.62 </a:t>
            </a:r>
            <a:r>
              <a:rPr lang="en-US" sz="1600" b="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mm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 b="0" i="1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</a:t>
            </a:r>
            <a:r>
              <a:rPr lang="en-US" sz="1600" b="0" i="1" baseline="-2500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 </a:t>
            </a:r>
            <a:r>
              <a:rPr lang="en-US" sz="1600" b="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 0.05 %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343025" y="782637"/>
            <a:ext cx="16287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 dirty="0">
                <a:solidFill>
                  <a:srgbClr val="008000"/>
                </a:solidFill>
                <a:latin typeface="Times" pitchFamily="18" charset="0"/>
              </a:rPr>
              <a:t>135 MeV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 b="0" i="1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</a:t>
            </a:r>
            <a:r>
              <a:rPr lang="en-US" sz="1600" b="0" i="1" baseline="-2500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z </a:t>
            </a:r>
            <a:r>
              <a:rPr lang="en-US" sz="1600" b="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 </a:t>
            </a:r>
            <a:r>
              <a:rPr lang="en-US" sz="1600" b="0" dirty="0" smtClean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0.62 </a:t>
            </a:r>
            <a:r>
              <a:rPr lang="en-US" sz="1600" b="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mm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 b="0" i="1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</a:t>
            </a:r>
            <a:r>
              <a:rPr lang="en-US" sz="1600" b="0" i="1" baseline="-2500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 </a:t>
            </a:r>
            <a:r>
              <a:rPr lang="en-US" sz="1600" b="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 </a:t>
            </a:r>
            <a:r>
              <a:rPr lang="en-US" sz="1600" b="0" dirty="0" smtClean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0.07 </a:t>
            </a:r>
            <a:r>
              <a:rPr lang="en-US" sz="1600" b="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%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943177" y="768350"/>
            <a:ext cx="1289135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 dirty="0">
                <a:solidFill>
                  <a:srgbClr val="008000"/>
                </a:solidFill>
                <a:latin typeface="Times" pitchFamily="18" charset="0"/>
              </a:rPr>
              <a:t>250 MeV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 b="0" i="1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</a:t>
            </a:r>
            <a:r>
              <a:rPr lang="en-US" sz="1600" b="0" i="1" baseline="-2500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z </a:t>
            </a:r>
            <a:r>
              <a:rPr lang="en-US" sz="1600" b="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 </a:t>
            </a:r>
            <a:r>
              <a:rPr lang="en-US" sz="1600" b="0" dirty="0" smtClean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0.13 </a:t>
            </a:r>
            <a:r>
              <a:rPr lang="en-US" sz="1600" b="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mm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 b="0" i="1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</a:t>
            </a:r>
            <a:r>
              <a:rPr lang="en-US" sz="1600" b="0" i="1" baseline="-2500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 </a:t>
            </a:r>
            <a:r>
              <a:rPr lang="en-US" sz="1600" b="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 </a:t>
            </a:r>
            <a:r>
              <a:rPr lang="en-US" sz="1600" b="0" dirty="0" smtClean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1.1 </a:t>
            </a:r>
            <a:r>
              <a:rPr lang="en-US" sz="1600" b="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%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615926" y="768350"/>
            <a:ext cx="1154483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 dirty="0" smtClean="0">
                <a:solidFill>
                  <a:srgbClr val="008000"/>
                </a:solidFill>
                <a:latin typeface="Times" pitchFamily="18" charset="0"/>
              </a:rPr>
              <a:t>4.2 </a:t>
            </a:r>
            <a:r>
              <a:rPr lang="en-US" sz="1600" dirty="0">
                <a:solidFill>
                  <a:srgbClr val="008000"/>
                </a:solidFill>
                <a:latin typeface="Times" pitchFamily="18" charset="0"/>
              </a:rPr>
              <a:t>GeV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 b="0" i="1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</a:t>
            </a:r>
            <a:r>
              <a:rPr lang="en-US" sz="1600" b="0" i="1" baseline="-2500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z </a:t>
            </a:r>
            <a:r>
              <a:rPr lang="en-US" sz="1600" b="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 </a:t>
            </a:r>
            <a:r>
              <a:rPr lang="en-US" sz="1600" b="0" dirty="0" smtClean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7 </a:t>
            </a:r>
            <a:r>
              <a:rPr lang="en-US" sz="1600" b="0" dirty="0">
                <a:solidFill>
                  <a:srgbClr val="008000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US" sz="1600" b="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m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 b="0" i="1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</a:t>
            </a:r>
            <a:r>
              <a:rPr lang="en-US" sz="1600" b="0" i="1" baseline="-2500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 </a:t>
            </a:r>
            <a:r>
              <a:rPr lang="en-US" sz="1600" b="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 </a:t>
            </a:r>
            <a:r>
              <a:rPr lang="en-US" sz="1600" b="0" dirty="0" smtClean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0.43 </a:t>
            </a:r>
            <a:r>
              <a:rPr lang="en-US" sz="1600" b="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%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205746" y="768350"/>
            <a:ext cx="1154483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600" dirty="0" smtClean="0">
                <a:solidFill>
                  <a:srgbClr val="008000"/>
                </a:solidFill>
                <a:latin typeface="Times" pitchFamily="18" charset="0"/>
              </a:rPr>
              <a:t>13.5 </a:t>
            </a:r>
            <a:r>
              <a:rPr lang="en-US" sz="1600" dirty="0">
                <a:solidFill>
                  <a:srgbClr val="008000"/>
                </a:solidFill>
                <a:latin typeface="Times" pitchFamily="18" charset="0"/>
              </a:rPr>
              <a:t>GeV</a:t>
            </a:r>
          </a:p>
          <a:p>
            <a:pPr eaLnBrk="0" hangingPunct="0">
              <a:lnSpc>
                <a:spcPct val="80000"/>
              </a:lnSpc>
            </a:pPr>
            <a:r>
              <a:rPr lang="en-US" sz="1600" b="0" i="1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</a:t>
            </a:r>
            <a:r>
              <a:rPr lang="en-US" sz="1600" b="0" i="1" baseline="-2500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z </a:t>
            </a:r>
            <a:r>
              <a:rPr lang="en-US" sz="1600" b="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 </a:t>
            </a:r>
            <a:r>
              <a:rPr lang="en-US" sz="1600" b="0" dirty="0" smtClean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7 </a:t>
            </a:r>
            <a:r>
              <a:rPr lang="en-US" sz="1600" b="0" dirty="0">
                <a:solidFill>
                  <a:srgbClr val="008000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US" sz="1600" b="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m</a:t>
            </a:r>
          </a:p>
          <a:p>
            <a:pPr eaLnBrk="0" hangingPunct="0">
              <a:lnSpc>
                <a:spcPct val="80000"/>
              </a:lnSpc>
            </a:pPr>
            <a:r>
              <a:rPr lang="en-US" sz="1600" b="0" i="1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</a:t>
            </a:r>
            <a:r>
              <a:rPr lang="en-US" sz="1600" b="0" i="1" baseline="-2500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 </a:t>
            </a:r>
            <a:r>
              <a:rPr lang="en-US" sz="1600" b="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 </a:t>
            </a:r>
            <a:r>
              <a:rPr lang="en-US" sz="1600" b="0" dirty="0" smtClean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0.01 </a:t>
            </a:r>
            <a:r>
              <a:rPr lang="en-US" sz="1600" b="0" dirty="0">
                <a:solidFill>
                  <a:srgbClr val="008000"/>
                </a:solidFill>
                <a:latin typeface="Times" pitchFamily="18" charset="0"/>
                <a:sym typeface="Symbol" pitchFamily="18" charset="2"/>
              </a:rPr>
              <a:t>%</a:t>
            </a: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2140426" y="1447800"/>
            <a:ext cx="0" cy="1800225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3574293" y="1447800"/>
            <a:ext cx="0" cy="1711325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>
            <a:off x="5177636" y="1447800"/>
            <a:ext cx="0" cy="1711325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7620000" y="2235200"/>
            <a:ext cx="1" cy="14478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1992286" y="3446462"/>
            <a:ext cx="0" cy="252413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4747790" y="3076575"/>
            <a:ext cx="165100" cy="319087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V="1">
            <a:off x="3276604" y="3167514"/>
            <a:ext cx="69850" cy="239712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3335342" y="3179762"/>
            <a:ext cx="109537" cy="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 flipH="1" flipV="1">
            <a:off x="3433767" y="3163887"/>
            <a:ext cx="66675" cy="24130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>
            <a:off x="3086459" y="3398837"/>
            <a:ext cx="204787" cy="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 flipH="1">
            <a:off x="1053025" y="1447800"/>
            <a:ext cx="0" cy="466016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2357244" y="1470078"/>
            <a:ext cx="1292341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Linac-</a:t>
            </a:r>
            <a:r>
              <a:rPr lang="en-US" sz="1600" i="1" dirty="0" smtClean="0">
                <a:solidFill>
                  <a:srgbClr val="FF0000"/>
                </a:solidFill>
              </a:rPr>
              <a:t>X’</a:t>
            </a:r>
            <a:endParaRPr lang="en-US" sz="1600" b="0" i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600" b="0" i="1" dirty="0" smtClean="0">
                <a:solidFill>
                  <a:schemeClr val="tx1"/>
                </a:solidFill>
                <a:latin typeface="Times" pitchFamily="18" charset="0"/>
              </a:rPr>
              <a:t>L </a:t>
            </a:r>
            <a:r>
              <a:rPr lang="en-US" sz="1600" dirty="0" smtClean="0">
                <a:latin typeface="Times" pitchFamily="18" charset="0"/>
                <a:sym typeface="Symbol" pitchFamily="18" charset="2"/>
              </a:rPr>
              <a:t> 0.6 </a:t>
            </a:r>
            <a:r>
              <a:rPr lang="en-US" sz="1600" b="0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m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600" b="0" i="1" dirty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</a:t>
            </a:r>
            <a:r>
              <a:rPr lang="en-US" sz="1600" b="0" baseline="-25000" dirty="0" smtClean="0">
                <a:solidFill>
                  <a:schemeClr val="tx1"/>
                </a:solidFill>
                <a:latin typeface="Times" pitchFamily="18" charset="0"/>
                <a:sym typeface="Symbol" pitchFamily="18" charset="2"/>
              </a:rPr>
              <a:t>rf</a:t>
            </a:r>
            <a:r>
              <a:rPr lang="en-US" sz="1600" dirty="0" smtClean="0">
                <a:latin typeface="Times" pitchFamily="18" charset="0"/>
                <a:sym typeface="Symbol" pitchFamily="18" charset="2"/>
              </a:rPr>
              <a:t>  </a:t>
            </a:r>
            <a:r>
              <a:rPr lang="en-US" sz="1600" b="0" dirty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-</a:t>
            </a:r>
            <a:r>
              <a:rPr lang="en-US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160</a:t>
            </a:r>
            <a:r>
              <a:rPr lang="en-US" sz="1600" b="0" dirty="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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600" dirty="0" smtClean="0">
                <a:latin typeface="Times" pitchFamily="18" charset="0"/>
                <a:sym typeface="Symbol" pitchFamily="18" charset="2"/>
              </a:rPr>
              <a:t>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600" dirty="0" smtClean="0">
                <a:latin typeface="Symbol" pitchFamily="18" charset="2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19 MV</a:t>
            </a:r>
            <a:endParaRPr lang="en-US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 flipH="1">
            <a:off x="3054120" y="2382837"/>
            <a:ext cx="0" cy="75565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>
            <a:off x="4562136" y="3381375"/>
            <a:ext cx="206375" cy="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54"/>
          <p:cNvSpPr>
            <a:spLocks noChangeShapeType="1"/>
          </p:cNvSpPr>
          <p:nvPr/>
        </p:nvSpPr>
        <p:spPr bwMode="auto">
          <a:xfrm rot="2700000" flipV="1">
            <a:off x="1325536" y="3363203"/>
            <a:ext cx="1270000" cy="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55"/>
          <p:cNvSpPr>
            <a:spLocks noChangeArrowheads="1"/>
          </p:cNvSpPr>
          <p:nvPr/>
        </p:nvSpPr>
        <p:spPr bwMode="auto">
          <a:xfrm rot="-5400000">
            <a:off x="3847233" y="2842327"/>
            <a:ext cx="604838" cy="1108257"/>
          </a:xfrm>
          <a:prstGeom prst="can">
            <a:avLst>
              <a:gd name="adj" fmla="val 21642"/>
            </a:avLst>
          </a:prstGeom>
          <a:gradFill rotWithShape="1">
            <a:gsLst>
              <a:gs pos="0">
                <a:srgbClr val="D0CB00"/>
              </a:gs>
              <a:gs pos="50000">
                <a:srgbClr val="FFFF00"/>
              </a:gs>
              <a:gs pos="100000">
                <a:srgbClr val="D0CB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1200" dirty="0">
                <a:solidFill>
                  <a:srgbClr val="3333CC"/>
                </a:solidFill>
              </a:rPr>
              <a:t>1</a:t>
            </a:r>
            <a:r>
              <a:rPr lang="en-US" sz="1200" dirty="0" smtClean="0">
                <a:solidFill>
                  <a:srgbClr val="3333CC"/>
                </a:solidFill>
              </a:rPr>
              <a:t>1-3b</a:t>
            </a:r>
            <a:endParaRPr lang="en-US" sz="1200" dirty="0">
              <a:solidFill>
                <a:srgbClr val="3333CC"/>
              </a:solidFill>
            </a:endParaRPr>
          </a:p>
          <a:p>
            <a:pPr algn="ctr" eaLnBrk="0" hangingPunct="0"/>
            <a:r>
              <a:rPr lang="en-US" sz="1200" dirty="0" smtClean="0">
                <a:solidFill>
                  <a:srgbClr val="3333CC"/>
                </a:solidFill>
              </a:rPr>
              <a:t>14-4d</a:t>
            </a:r>
            <a:endParaRPr lang="en-US" sz="1200" dirty="0">
              <a:solidFill>
                <a:srgbClr val="3333CC"/>
              </a:solidFill>
            </a:endParaRPr>
          </a:p>
        </p:txBody>
      </p:sp>
      <p:sp>
        <p:nvSpPr>
          <p:cNvPr id="41" name="Line 56"/>
          <p:cNvSpPr>
            <a:spLocks noChangeShapeType="1"/>
          </p:cNvSpPr>
          <p:nvPr/>
        </p:nvSpPr>
        <p:spPr bwMode="auto">
          <a:xfrm>
            <a:off x="3486154" y="3397250"/>
            <a:ext cx="182880" cy="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AutoShape 58"/>
          <p:cNvSpPr>
            <a:spLocks noChangeArrowheads="1"/>
          </p:cNvSpPr>
          <p:nvPr/>
        </p:nvSpPr>
        <p:spPr bwMode="auto">
          <a:xfrm rot="-5400000">
            <a:off x="2889694" y="3255168"/>
            <a:ext cx="354012" cy="276225"/>
          </a:xfrm>
          <a:prstGeom prst="can">
            <a:avLst>
              <a:gd name="adj" fmla="val 23833"/>
            </a:avLst>
          </a:prstGeom>
          <a:gradFill rotWithShape="1">
            <a:gsLst>
              <a:gs pos="0">
                <a:srgbClr val="D07C00"/>
              </a:gs>
              <a:gs pos="50000">
                <a:srgbClr val="FF9900"/>
              </a:gs>
              <a:gs pos="100000">
                <a:srgbClr val="D07C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1400" dirty="0">
                <a:solidFill>
                  <a:srgbClr val="3333CC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43" name="Line 59"/>
          <p:cNvSpPr>
            <a:spLocks noChangeShapeType="1"/>
          </p:cNvSpPr>
          <p:nvPr/>
        </p:nvSpPr>
        <p:spPr bwMode="auto">
          <a:xfrm flipV="1">
            <a:off x="2830162" y="3402012"/>
            <a:ext cx="136525" cy="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H="1">
            <a:off x="7289138" y="2997200"/>
            <a:ext cx="178461" cy="375558"/>
          </a:xfrm>
          <a:prstGeom prst="line">
            <a:avLst/>
          </a:prstGeom>
          <a:noFill/>
          <a:ln w="50800">
            <a:solidFill>
              <a:srgbClr val="969696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69"/>
          <p:cNvSpPr>
            <a:spLocks noChangeShapeType="1"/>
          </p:cNvSpPr>
          <p:nvPr/>
        </p:nvSpPr>
        <p:spPr bwMode="auto">
          <a:xfrm>
            <a:off x="8625902" y="2970213"/>
            <a:ext cx="184150" cy="0"/>
          </a:xfrm>
          <a:prstGeom prst="line">
            <a:avLst/>
          </a:prstGeom>
          <a:noFill/>
          <a:ln w="50800">
            <a:solidFill>
              <a:srgbClr val="969696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74"/>
          <p:cNvSpPr>
            <a:spLocks noChangeShapeType="1"/>
          </p:cNvSpPr>
          <p:nvPr/>
        </p:nvSpPr>
        <p:spPr bwMode="auto">
          <a:xfrm rot="2700000">
            <a:off x="8773746" y="3020737"/>
            <a:ext cx="157162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Line 79"/>
          <p:cNvSpPr>
            <a:spLocks noChangeShapeType="1"/>
          </p:cNvSpPr>
          <p:nvPr/>
        </p:nvSpPr>
        <p:spPr bwMode="auto">
          <a:xfrm flipV="1">
            <a:off x="2384780" y="3803295"/>
            <a:ext cx="195262" cy="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3"/>
          <p:cNvSpPr>
            <a:spLocks noChangeShapeType="1"/>
          </p:cNvSpPr>
          <p:nvPr/>
        </p:nvSpPr>
        <p:spPr bwMode="auto">
          <a:xfrm flipH="1" flipV="1">
            <a:off x="7365642" y="3683000"/>
            <a:ext cx="635358" cy="99060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66"/>
          <p:cNvSpPr>
            <a:spLocks noChangeShapeType="1"/>
          </p:cNvSpPr>
          <p:nvPr/>
        </p:nvSpPr>
        <p:spPr bwMode="auto">
          <a:xfrm flipV="1">
            <a:off x="8621487" y="4670940"/>
            <a:ext cx="142875" cy="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73"/>
          <p:cNvSpPr>
            <a:spLocks noChangeShapeType="1"/>
          </p:cNvSpPr>
          <p:nvPr/>
        </p:nvSpPr>
        <p:spPr bwMode="auto">
          <a:xfrm rot="2700000">
            <a:off x="8214084" y="4785256"/>
            <a:ext cx="158750" cy="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AutoShape 65"/>
          <p:cNvSpPr>
            <a:spLocks noChangeArrowheads="1"/>
          </p:cNvSpPr>
          <p:nvPr/>
        </p:nvSpPr>
        <p:spPr bwMode="auto">
          <a:xfrm rot="5400000" flipV="1">
            <a:off x="8117229" y="4380540"/>
            <a:ext cx="420687" cy="587829"/>
          </a:xfrm>
          <a:prstGeom prst="can">
            <a:avLst>
              <a:gd name="adj" fmla="val 25425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1400" b="0" dirty="0" smtClean="0">
                <a:solidFill>
                  <a:srgbClr val="3333CC"/>
                </a:solidFill>
              </a:rPr>
              <a:t>  SXR</a:t>
            </a:r>
            <a:endParaRPr lang="en-US" sz="1400" b="0" dirty="0">
              <a:solidFill>
                <a:srgbClr val="3333CC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62600" y="4292600"/>
            <a:ext cx="981533" cy="7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1-km bypass line</a:t>
            </a:r>
            <a:endParaRPr lang="en-US" sz="1600" b="0" dirty="0" smtClean="0">
              <a:solidFill>
                <a:srgbClr val="FF0000"/>
              </a:solidFill>
            </a:endParaRP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V="1">
            <a:off x="6324601" y="3759200"/>
            <a:ext cx="381000" cy="5334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AutoShape 47"/>
          <p:cNvSpPr>
            <a:spLocks noChangeArrowheads="1"/>
          </p:cNvSpPr>
          <p:nvPr/>
        </p:nvSpPr>
        <p:spPr bwMode="auto">
          <a:xfrm rot="-5400000">
            <a:off x="2309706" y="3146533"/>
            <a:ext cx="604838" cy="499845"/>
          </a:xfrm>
          <a:prstGeom prst="can">
            <a:avLst>
              <a:gd name="adj" fmla="val 19113"/>
            </a:avLst>
          </a:prstGeom>
          <a:gradFill rotWithShape="1">
            <a:gsLst>
              <a:gs pos="0">
                <a:srgbClr val="D0CB00"/>
              </a:gs>
              <a:gs pos="50000">
                <a:srgbClr val="FFFF00"/>
              </a:gs>
              <a:gs pos="100000">
                <a:srgbClr val="D0CB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1200" dirty="0">
                <a:solidFill>
                  <a:srgbClr val="3333CC"/>
                </a:solidFill>
              </a:rPr>
              <a:t>1</a:t>
            </a:r>
            <a:r>
              <a:rPr lang="en-US" sz="1200" dirty="0" smtClean="0">
                <a:solidFill>
                  <a:srgbClr val="3333CC"/>
                </a:solidFill>
              </a:rPr>
              <a:t>1-1</a:t>
            </a:r>
            <a:endParaRPr lang="en-US" sz="1200" dirty="0">
              <a:solidFill>
                <a:srgbClr val="3333CC"/>
              </a:solidFill>
            </a:endParaRPr>
          </a:p>
          <a:p>
            <a:pPr algn="ctr" eaLnBrk="0" hangingPunct="0"/>
            <a:r>
              <a:rPr lang="en-US" sz="1200" dirty="0">
                <a:solidFill>
                  <a:srgbClr val="3333CC"/>
                </a:solidFill>
              </a:rPr>
              <a:t>b,c,d</a:t>
            </a:r>
          </a:p>
        </p:txBody>
      </p:sp>
      <p:sp>
        <p:nvSpPr>
          <p:cNvPr id="55" name="Line 50"/>
          <p:cNvSpPr>
            <a:spLocks noChangeShapeType="1"/>
          </p:cNvSpPr>
          <p:nvPr/>
        </p:nvSpPr>
        <p:spPr bwMode="auto">
          <a:xfrm flipV="1">
            <a:off x="1379989" y="3402012"/>
            <a:ext cx="1040934" cy="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AutoShape 48"/>
          <p:cNvSpPr>
            <a:spLocks noChangeArrowheads="1"/>
          </p:cNvSpPr>
          <p:nvPr/>
        </p:nvSpPr>
        <p:spPr bwMode="auto">
          <a:xfrm rot="-5400000">
            <a:off x="662975" y="2915436"/>
            <a:ext cx="604837" cy="971566"/>
          </a:xfrm>
          <a:prstGeom prst="can">
            <a:avLst>
              <a:gd name="adj" fmla="val 14205"/>
            </a:avLst>
          </a:prstGeom>
          <a:gradFill rotWithShape="1">
            <a:gsLst>
              <a:gs pos="0">
                <a:srgbClr val="FFFFCC">
                  <a:gamma/>
                  <a:shade val="76078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76078"/>
                  <a:invGamma/>
                </a:srgbClr>
              </a:gs>
            </a:gsLst>
            <a:lin ang="0" scaled="1"/>
          </a:gradFill>
          <a:ln w="9525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1400" i="1" dirty="0">
                <a:solidFill>
                  <a:srgbClr val="0000FF"/>
                </a:solidFill>
              </a:rPr>
              <a:t>...existing</a:t>
            </a:r>
          </a:p>
          <a:p>
            <a:pPr algn="ctr" eaLnBrk="0" hangingPunct="0"/>
            <a:r>
              <a:rPr lang="en-US" sz="1400" i="1" dirty="0">
                <a:solidFill>
                  <a:srgbClr val="0000FF"/>
                </a:solidFill>
              </a:rPr>
              <a:t>linac</a:t>
            </a: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 rot="16200000">
            <a:off x="2518288" y="3754082"/>
            <a:ext cx="120650" cy="111125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49"/>
          <p:cNvSpPr>
            <a:spLocks noChangeShapeType="1"/>
          </p:cNvSpPr>
          <p:nvPr/>
        </p:nvSpPr>
        <p:spPr bwMode="auto">
          <a:xfrm flipV="1">
            <a:off x="314664" y="3409595"/>
            <a:ext cx="217460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31"/>
          <p:cNvSpPr>
            <a:spLocks noChangeShapeType="1"/>
          </p:cNvSpPr>
          <p:nvPr/>
        </p:nvSpPr>
        <p:spPr bwMode="auto">
          <a:xfrm>
            <a:off x="4900996" y="3085318"/>
            <a:ext cx="146304" cy="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32"/>
          <p:cNvSpPr>
            <a:spLocks noChangeShapeType="1"/>
          </p:cNvSpPr>
          <p:nvPr/>
        </p:nvSpPr>
        <p:spPr bwMode="auto">
          <a:xfrm flipH="1" flipV="1">
            <a:off x="5035836" y="3074987"/>
            <a:ext cx="163513" cy="31750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>
            <a:off x="6781800" y="3683000"/>
            <a:ext cx="587544" cy="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49"/>
          <p:cNvSpPr>
            <a:spLocks noChangeShapeType="1"/>
          </p:cNvSpPr>
          <p:nvPr/>
        </p:nvSpPr>
        <p:spPr bwMode="auto">
          <a:xfrm flipV="1">
            <a:off x="6562906" y="3385968"/>
            <a:ext cx="740102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30"/>
          <p:cNvSpPr>
            <a:spLocks noChangeShapeType="1"/>
          </p:cNvSpPr>
          <p:nvPr/>
        </p:nvSpPr>
        <p:spPr bwMode="auto">
          <a:xfrm>
            <a:off x="6553200" y="3392486"/>
            <a:ext cx="228600" cy="290513"/>
          </a:xfrm>
          <a:prstGeom prst="line">
            <a:avLst/>
          </a:prstGeom>
          <a:noFill/>
          <a:ln w="50800">
            <a:solidFill>
              <a:srgbClr val="00B0F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44"/>
          <p:cNvSpPr>
            <a:spLocks noChangeShapeType="1"/>
          </p:cNvSpPr>
          <p:nvPr/>
        </p:nvSpPr>
        <p:spPr bwMode="auto">
          <a:xfrm>
            <a:off x="6096000" y="3385968"/>
            <a:ext cx="468312" cy="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AutoShape 60"/>
          <p:cNvSpPr>
            <a:spLocks noChangeArrowheads="1"/>
          </p:cNvSpPr>
          <p:nvPr/>
        </p:nvSpPr>
        <p:spPr bwMode="auto">
          <a:xfrm rot="-5400000">
            <a:off x="5531562" y="2747536"/>
            <a:ext cx="606425" cy="1267674"/>
          </a:xfrm>
          <a:prstGeom prst="can">
            <a:avLst>
              <a:gd name="adj" fmla="val 24356"/>
            </a:avLst>
          </a:prstGeom>
          <a:gradFill rotWithShape="1">
            <a:gsLst>
              <a:gs pos="0">
                <a:srgbClr val="D0CB00"/>
              </a:gs>
              <a:gs pos="50000">
                <a:srgbClr val="FFFF00"/>
              </a:gs>
              <a:gs pos="100000">
                <a:srgbClr val="D0CB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1200" dirty="0" smtClean="0">
                <a:solidFill>
                  <a:srgbClr val="3333CC"/>
                </a:solidFill>
              </a:rPr>
              <a:t>14-7b</a:t>
            </a:r>
            <a:endParaRPr lang="en-US" sz="1200" dirty="0">
              <a:solidFill>
                <a:srgbClr val="3333CC"/>
              </a:solidFill>
            </a:endParaRPr>
          </a:p>
          <a:p>
            <a:pPr algn="ctr" eaLnBrk="0" hangingPunct="0"/>
            <a:r>
              <a:rPr lang="en-US" sz="1200" dirty="0" smtClean="0">
                <a:solidFill>
                  <a:srgbClr val="3333CC"/>
                </a:solidFill>
              </a:rPr>
              <a:t>20-4d</a:t>
            </a:r>
            <a:endParaRPr lang="en-US" sz="1200" dirty="0">
              <a:solidFill>
                <a:srgbClr val="3333CC"/>
              </a:solidFill>
            </a:endParaRPr>
          </a:p>
        </p:txBody>
      </p:sp>
      <p:sp>
        <p:nvSpPr>
          <p:cNvPr id="66" name="Line 61"/>
          <p:cNvSpPr>
            <a:spLocks noChangeShapeType="1"/>
          </p:cNvSpPr>
          <p:nvPr/>
        </p:nvSpPr>
        <p:spPr bwMode="auto">
          <a:xfrm>
            <a:off x="5188604" y="3381375"/>
            <a:ext cx="85725" cy="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67"/>
          <p:cNvSpPr>
            <a:spLocks noChangeShapeType="1"/>
          </p:cNvSpPr>
          <p:nvPr/>
        </p:nvSpPr>
        <p:spPr bwMode="auto">
          <a:xfrm>
            <a:off x="8001000" y="4673600"/>
            <a:ext cx="87087" cy="4596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utoShape 68"/>
          <p:cNvSpPr>
            <a:spLocks noChangeArrowheads="1"/>
          </p:cNvSpPr>
          <p:nvPr/>
        </p:nvSpPr>
        <p:spPr bwMode="auto">
          <a:xfrm rot="5400000" flipV="1">
            <a:off x="8015617" y="2562225"/>
            <a:ext cx="420688" cy="833438"/>
          </a:xfrm>
          <a:prstGeom prst="can">
            <a:avLst>
              <a:gd name="adj" fmla="val 25425"/>
            </a:avLst>
          </a:prstGeom>
          <a:gradFill rotWithShape="1">
            <a:gsLst>
              <a:gs pos="0">
                <a:schemeClr val="bg1">
                  <a:gamma/>
                  <a:shade val="8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0" scaled="1"/>
          </a:gradFill>
          <a:ln w="9525">
            <a:solidFill>
              <a:srgbClr val="C0C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LCLS-I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Line 70"/>
          <p:cNvSpPr>
            <a:spLocks noChangeShapeType="1"/>
          </p:cNvSpPr>
          <p:nvPr/>
        </p:nvSpPr>
        <p:spPr bwMode="auto">
          <a:xfrm>
            <a:off x="7467600" y="2997200"/>
            <a:ext cx="402128" cy="0"/>
          </a:xfrm>
          <a:prstGeom prst="line">
            <a:avLst/>
          </a:prstGeom>
          <a:noFill/>
          <a:ln w="50800">
            <a:solidFill>
              <a:srgbClr val="969696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AutoShape 60"/>
          <p:cNvSpPr>
            <a:spLocks noChangeArrowheads="1"/>
          </p:cNvSpPr>
          <p:nvPr/>
        </p:nvSpPr>
        <p:spPr bwMode="auto">
          <a:xfrm rot="-5400000">
            <a:off x="6836693" y="3105100"/>
            <a:ext cx="179386" cy="548640"/>
          </a:xfrm>
          <a:prstGeom prst="can">
            <a:avLst>
              <a:gd name="adj" fmla="val 24356"/>
            </a:avLst>
          </a:prstGeom>
          <a:gradFill rotWithShape="1">
            <a:gsLst>
              <a:gs pos="0">
                <a:srgbClr val="D0CB00"/>
              </a:gs>
              <a:gs pos="50000">
                <a:srgbClr val="FFFF00"/>
              </a:gs>
              <a:gs pos="100000">
                <a:srgbClr val="D0CB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LCLS-I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892536" y="4902200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0.25-2 keV</a:t>
            </a:r>
            <a:endParaRPr 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7998505" y="3530600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2-13 keV</a:t>
            </a:r>
            <a:endParaRPr lang="en-US" sz="1200" dirty="0"/>
          </a:p>
        </p:txBody>
      </p:sp>
      <p:sp>
        <p:nvSpPr>
          <p:cNvPr id="73" name="Line 28"/>
          <p:cNvSpPr>
            <a:spLocks noChangeShapeType="1"/>
          </p:cNvSpPr>
          <p:nvPr/>
        </p:nvSpPr>
        <p:spPr bwMode="auto">
          <a:xfrm rot="8100000" flipV="1">
            <a:off x="1427902" y="2325759"/>
            <a:ext cx="227013" cy="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38"/>
          <p:cNvSpPr>
            <a:spLocks noChangeShapeType="1"/>
          </p:cNvSpPr>
          <p:nvPr/>
        </p:nvSpPr>
        <p:spPr bwMode="auto">
          <a:xfrm rot="18900000" flipV="1">
            <a:off x="795496" y="2028116"/>
            <a:ext cx="319087" cy="26987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 type="arrow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45"/>
          <p:cNvSpPr>
            <a:spLocks noChangeShapeType="1"/>
          </p:cNvSpPr>
          <p:nvPr/>
        </p:nvSpPr>
        <p:spPr bwMode="auto">
          <a:xfrm rot="19500000" flipV="1">
            <a:off x="686085" y="2361961"/>
            <a:ext cx="252638" cy="80177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46"/>
          <p:cNvSpPr>
            <a:spLocks noChangeArrowheads="1"/>
          </p:cNvSpPr>
          <p:nvPr/>
        </p:nvSpPr>
        <p:spPr bwMode="auto">
          <a:xfrm rot="18900000">
            <a:off x="674918" y="2446410"/>
            <a:ext cx="111125" cy="12065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AutoShape 51"/>
          <p:cNvSpPr>
            <a:spLocks noChangeArrowheads="1"/>
          </p:cNvSpPr>
          <p:nvPr/>
        </p:nvSpPr>
        <p:spPr bwMode="auto">
          <a:xfrm rot="18900000">
            <a:off x="1047145" y="2305133"/>
            <a:ext cx="439475" cy="717550"/>
          </a:xfrm>
          <a:prstGeom prst="can">
            <a:avLst>
              <a:gd name="adj" fmla="val 22628"/>
            </a:avLst>
          </a:prstGeom>
          <a:gradFill rotWithShape="1">
            <a:gsLst>
              <a:gs pos="0">
                <a:srgbClr val="D0CB00"/>
              </a:gs>
              <a:gs pos="50000">
                <a:srgbClr val="FFFF00"/>
              </a:gs>
              <a:gs pos="100000">
                <a:srgbClr val="D0CB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1200" dirty="0" smtClean="0">
                <a:solidFill>
                  <a:srgbClr val="3333CC"/>
                </a:solidFill>
              </a:rPr>
              <a:t>L0-a,b</a:t>
            </a:r>
            <a:endParaRPr lang="en-US" sz="1200" dirty="0">
              <a:solidFill>
                <a:srgbClr val="3333CC"/>
              </a:solidFill>
            </a:endParaRPr>
          </a:p>
        </p:txBody>
      </p:sp>
      <p:sp>
        <p:nvSpPr>
          <p:cNvPr id="78" name="Line 52"/>
          <p:cNvSpPr>
            <a:spLocks noChangeShapeType="1"/>
          </p:cNvSpPr>
          <p:nvPr/>
        </p:nvSpPr>
        <p:spPr bwMode="auto">
          <a:xfrm rot="2700000" flipV="1">
            <a:off x="551545" y="2234136"/>
            <a:ext cx="581025" cy="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Text Box 53"/>
          <p:cNvSpPr txBox="1">
            <a:spLocks noChangeArrowheads="1"/>
          </p:cNvSpPr>
          <p:nvPr/>
        </p:nvSpPr>
        <p:spPr bwMode="auto">
          <a:xfrm>
            <a:off x="36158" y="1985084"/>
            <a:ext cx="612775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1600" dirty="0">
                <a:solidFill>
                  <a:srgbClr val="FF0000"/>
                </a:solidFill>
              </a:rPr>
              <a:t>rf</a:t>
            </a:r>
          </a:p>
          <a:p>
            <a:pPr algn="ctr" eaLnBrk="0" hangingPunct="0">
              <a:lnSpc>
                <a:spcPct val="6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1600" dirty="0">
                <a:solidFill>
                  <a:srgbClr val="FF0000"/>
                </a:solidFill>
              </a:rPr>
              <a:t>gun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80" name="AutoShape 71"/>
          <p:cNvSpPr>
            <a:spLocks noChangeArrowheads="1"/>
          </p:cNvSpPr>
          <p:nvPr/>
        </p:nvSpPr>
        <p:spPr bwMode="auto">
          <a:xfrm rot="18900000">
            <a:off x="457708" y="1888867"/>
            <a:ext cx="385560" cy="300038"/>
          </a:xfrm>
          <a:prstGeom prst="can">
            <a:avLst>
              <a:gd name="adj" fmla="val 33185"/>
            </a:avLst>
          </a:prstGeom>
          <a:gradFill rotWithShape="1">
            <a:gsLst>
              <a:gs pos="0">
                <a:srgbClr val="FF9900">
                  <a:gamma/>
                  <a:shade val="76078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76078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1400">
              <a:solidFill>
                <a:srgbClr val="3333CC"/>
              </a:solidFill>
            </a:endParaRPr>
          </a:p>
        </p:txBody>
      </p:sp>
      <p:sp>
        <p:nvSpPr>
          <p:cNvPr id="81" name="Line 72"/>
          <p:cNvSpPr>
            <a:spLocks noChangeShapeType="1"/>
          </p:cNvSpPr>
          <p:nvPr/>
        </p:nvSpPr>
        <p:spPr bwMode="auto">
          <a:xfrm rot="5400000" flipV="1">
            <a:off x="1533116" y="2159865"/>
            <a:ext cx="168275" cy="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66"/>
          <p:cNvSpPr>
            <a:spLocks noChangeShapeType="1"/>
          </p:cNvSpPr>
          <p:nvPr/>
        </p:nvSpPr>
        <p:spPr bwMode="auto">
          <a:xfrm flipV="1">
            <a:off x="8715601" y="3987213"/>
            <a:ext cx="142875" cy="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AutoShape 65"/>
          <p:cNvSpPr>
            <a:spLocks noChangeArrowheads="1"/>
          </p:cNvSpPr>
          <p:nvPr/>
        </p:nvSpPr>
        <p:spPr bwMode="auto">
          <a:xfrm rot="5400000" flipV="1">
            <a:off x="8120258" y="3604958"/>
            <a:ext cx="420687" cy="794494"/>
          </a:xfrm>
          <a:prstGeom prst="can">
            <a:avLst>
              <a:gd name="adj" fmla="val 25425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1400" b="0" dirty="0" smtClean="0">
                <a:solidFill>
                  <a:srgbClr val="3333CC"/>
                </a:solidFill>
              </a:rPr>
              <a:t>  </a:t>
            </a:r>
            <a:r>
              <a:rPr lang="en-US" sz="1400" dirty="0" smtClean="0">
                <a:solidFill>
                  <a:srgbClr val="3333CC"/>
                </a:solidFill>
              </a:rPr>
              <a:t>H</a:t>
            </a:r>
            <a:r>
              <a:rPr lang="en-US" sz="1400" b="0" dirty="0" smtClean="0">
                <a:solidFill>
                  <a:srgbClr val="3333CC"/>
                </a:solidFill>
              </a:rPr>
              <a:t>XR</a:t>
            </a:r>
            <a:endParaRPr lang="en-US" sz="1400" b="0" dirty="0">
              <a:solidFill>
                <a:srgbClr val="3333CC"/>
              </a:solidFill>
            </a:endParaRPr>
          </a:p>
        </p:txBody>
      </p:sp>
      <p:sp>
        <p:nvSpPr>
          <p:cNvPr id="85" name="Line 67"/>
          <p:cNvSpPr>
            <a:spLocks noChangeShapeType="1"/>
          </p:cNvSpPr>
          <p:nvPr/>
        </p:nvSpPr>
        <p:spPr bwMode="auto">
          <a:xfrm flipV="1">
            <a:off x="7543800" y="3983586"/>
            <a:ext cx="451441" cy="4214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74"/>
          <p:cNvSpPr>
            <a:spLocks noChangeShapeType="1"/>
          </p:cNvSpPr>
          <p:nvPr/>
        </p:nvSpPr>
        <p:spPr bwMode="auto">
          <a:xfrm rot="2700000">
            <a:off x="8737711" y="4726506"/>
            <a:ext cx="157162" cy="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" name="Line 74"/>
          <p:cNvSpPr>
            <a:spLocks noChangeShapeType="1"/>
          </p:cNvSpPr>
          <p:nvPr/>
        </p:nvSpPr>
        <p:spPr bwMode="auto">
          <a:xfrm rot="2700000">
            <a:off x="8822300" y="4040505"/>
            <a:ext cx="157162" cy="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" name="AutoShape 64"/>
          <p:cNvSpPr>
            <a:spLocks noChangeArrowheads="1"/>
          </p:cNvSpPr>
          <p:nvPr/>
        </p:nvSpPr>
        <p:spPr bwMode="auto">
          <a:xfrm flipH="1">
            <a:off x="7239000" y="3606800"/>
            <a:ext cx="166688" cy="1524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7848600" y="3170917"/>
            <a:ext cx="79701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0.5-10 keV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3532" y="5752068"/>
            <a:ext cx="905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Injector, linac, and compression parameters are all very similar to </a:t>
            </a:r>
            <a:r>
              <a:rPr lang="en-US" i="1" dirty="0" smtClean="0"/>
              <a:t>LCLS-I</a:t>
            </a:r>
            <a:r>
              <a:rPr lang="en-US" dirty="0" smtClean="0"/>
              <a:t>, but not exact</a:t>
            </a:r>
            <a:endParaRPr lang="en-US" dirty="0"/>
          </a:p>
        </p:txBody>
      </p:sp>
      <p:sp>
        <p:nvSpPr>
          <p:cNvPr id="9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36863" y="6477000"/>
            <a:ext cx="3944937" cy="304800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FLS 2012, Tor Raubenheimer, SLAC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FLS 2012, Tor Raubenheimer, SLAC</a:t>
            </a:r>
            <a:endParaRPr lang="en-US" dirty="0"/>
          </a:p>
        </p:txBody>
      </p:sp>
      <p:pic>
        <p:nvPicPr>
          <p:cNvPr id="5" name="Picture 2" descr="C:\Documents and Settings\rowen\My Documents\LCLS-II\Undulators\Power &amp; Fluence\Spontaneous Ops\Energy Range 32mm-55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1702691"/>
            <a:ext cx="8039197" cy="4393309"/>
          </a:xfrm>
          <a:prstGeom prst="rect">
            <a:avLst/>
          </a:prstGeom>
          <a:noFill/>
        </p:spPr>
      </p:pic>
      <p:sp>
        <p:nvSpPr>
          <p:cNvPr id="6" name="Content Placeholder 24"/>
          <p:cNvSpPr>
            <a:spLocks noGrp="1"/>
          </p:cNvSpPr>
          <p:nvPr>
            <p:ph idx="1"/>
          </p:nvPr>
        </p:nvSpPr>
        <p:spPr>
          <a:xfrm>
            <a:off x="282575" y="1032700"/>
            <a:ext cx="8610600" cy="1186625"/>
          </a:xfrm>
        </p:spPr>
        <p:txBody>
          <a:bodyPr/>
          <a:lstStyle/>
          <a:p>
            <a:r>
              <a:rPr lang="en-US" sz="2000" dirty="0" smtClean="0"/>
              <a:t>SXU covers full .25 to 2 keV range at 8.5 GeV.</a:t>
            </a:r>
          </a:p>
          <a:p>
            <a:r>
              <a:rPr lang="en-US" sz="2000" dirty="0" smtClean="0"/>
              <a:t>HXU just makes 13keV at 8.5GeV assuming 0.4mm emittance .</a:t>
            </a:r>
          </a:p>
          <a:p>
            <a:r>
              <a:rPr lang="en-US" sz="2000" dirty="0" smtClean="0"/>
              <a:t>HXU at 7.3GeV to reach 2keV.</a:t>
            </a:r>
            <a:endParaRPr lang="en-US" sz="2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LCLS-II Spectral Range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LCLS and LCLS-II can complement each other to broadly cover spectral range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FLS 2012, Tor Raubenheimer, SLAC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LCLS-II Operating Modes and Spectral Range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86" y="1513999"/>
            <a:ext cx="8606314" cy="496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1200" y="137160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Calculations by Michael Rowen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3276600"/>
            <a:ext cx="165942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Note: baseline</a:t>
            </a:r>
            <a:br>
              <a:rPr lang="en-US" dirty="0" smtClean="0"/>
            </a:br>
            <a:r>
              <a:rPr lang="en-US" dirty="0" smtClean="0"/>
              <a:t>is 55 mm not</a:t>
            </a:r>
            <a:br>
              <a:rPr lang="en-US" dirty="0" smtClean="0"/>
            </a:br>
            <a:r>
              <a:rPr lang="en-US" dirty="0" smtClean="0"/>
              <a:t>60 mm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Seeding concepts around for a while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New concepts for more compact </a:t>
            </a:r>
            <a:r>
              <a:rPr lang="en-US" sz="2400" dirty="0" smtClean="0"/>
              <a:t>systems (</a:t>
            </a:r>
            <a:r>
              <a:rPr lang="en-US" sz="2400" dirty="0" err="1" smtClean="0"/>
              <a:t>Geloni</a:t>
            </a:r>
            <a:r>
              <a:rPr lang="en-US" sz="2400" dirty="0" smtClean="0"/>
              <a:t>, et al.)</a:t>
            </a:r>
          </a:p>
          <a:p>
            <a:r>
              <a:rPr lang="en-US" sz="2400" dirty="0" smtClean="0"/>
              <a:t>Strong </a:t>
            </a:r>
            <a:r>
              <a:rPr lang="en-US" sz="2400" dirty="0" smtClean="0"/>
              <a:t>desire for </a:t>
            </a:r>
            <a:r>
              <a:rPr lang="en-US" sz="2400" dirty="0" smtClean="0"/>
              <a:t>high </a:t>
            </a:r>
            <a:r>
              <a:rPr lang="en-US" sz="2400" dirty="0" smtClean="0"/>
              <a:t>peak power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>
                <a:sym typeface="Wingdings" pitchFamily="2" charset="2"/>
              </a:rPr>
              <a:t>single pulse </a:t>
            </a:r>
            <a:r>
              <a:rPr lang="en-US" sz="2400" dirty="0" smtClean="0">
                <a:sym typeface="Wingdings" pitchFamily="2" charset="2"/>
              </a:rPr>
              <a:t>imaging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Goal is &gt;10 </a:t>
            </a:r>
            <a:r>
              <a:rPr lang="en-US" sz="2000" dirty="0" err="1" smtClean="0">
                <a:sym typeface="Wingdings" pitchFamily="2" charset="2"/>
              </a:rPr>
              <a:t>mJ</a:t>
            </a:r>
            <a:r>
              <a:rPr lang="en-US" sz="2000" dirty="0" smtClean="0">
                <a:sym typeface="Wingdings" pitchFamily="2" charset="2"/>
              </a:rPr>
              <a:t> in 10 </a:t>
            </a:r>
            <a:r>
              <a:rPr lang="en-US" sz="2000" dirty="0" err="1" smtClean="0">
                <a:sym typeface="Wingdings" pitchFamily="2" charset="2"/>
              </a:rPr>
              <a:t>fs</a:t>
            </a:r>
            <a:r>
              <a:rPr lang="en-US" sz="2000" dirty="0" smtClean="0">
                <a:sym typeface="Wingdings" pitchFamily="2" charset="2"/>
              </a:rPr>
              <a:t>  1 TW</a:t>
            </a: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FLS 2012, Tor Raubenheimer, SLAC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Seeding and </a:t>
            </a:r>
            <a:r>
              <a:rPr lang="en-US" dirty="0" err="1" smtClean="0"/>
              <a:t>TeraWatt</a:t>
            </a:r>
            <a:r>
              <a:rPr lang="en-US" dirty="0" smtClean="0"/>
              <a:t> Generation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39"/>
          <a:stretch>
            <a:fillRect/>
          </a:stretch>
        </p:blipFill>
        <p:spPr bwMode="auto">
          <a:xfrm>
            <a:off x="769905" y="1493555"/>
            <a:ext cx="3432973" cy="323084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07575" y="12192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sz="1400" b="1" i="1" dirty="0" smtClean="0">
                <a:solidFill>
                  <a:srgbClr val="FF0000"/>
                </a:solidFill>
                <a:cs typeface="ＭＳ Ｐゴシック" charset="0"/>
              </a:rPr>
              <a:t>T. </a:t>
            </a:r>
            <a:r>
              <a:rPr lang="en-US" sz="1400" b="1" i="1" dirty="0" err="1" smtClean="0">
                <a:solidFill>
                  <a:srgbClr val="FF0000"/>
                </a:solidFill>
                <a:cs typeface="ＭＳ Ｐゴシック" charset="0"/>
              </a:rPr>
              <a:t>Orzechowski</a:t>
            </a:r>
            <a:r>
              <a:rPr lang="en-US" sz="1400" b="1" i="1" dirty="0" smtClean="0">
                <a:solidFill>
                  <a:srgbClr val="FF0000"/>
                </a:solidFill>
                <a:cs typeface="ＭＳ Ｐゴシック" charset="0"/>
              </a:rPr>
              <a:t> et al. PRL (1986)</a:t>
            </a:r>
            <a:endParaRPr lang="en-US" sz="1400" b="1" i="1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5" descr="Fawley pwr_vs_z-LCLS-SASE-tap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514" b="6104"/>
          <a:stretch>
            <a:fillRect/>
          </a:stretch>
        </p:blipFill>
        <p:spPr bwMode="auto">
          <a:xfrm>
            <a:off x="4725620" y="1493555"/>
            <a:ext cx="3917310" cy="31668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00600" y="1219200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1400" b="1" i="1" dirty="0" smtClean="0">
                <a:solidFill>
                  <a:srgbClr val="FF0000"/>
                </a:solidFill>
                <a:cs typeface="ＭＳ Ｐゴシック" charset="0"/>
              </a:rPr>
              <a:t>W. Fawley, Z. Huang et al. NIMA (2002)</a:t>
            </a:r>
            <a:endParaRPr lang="en-US" sz="1400" b="1" i="1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7270" y="2927325"/>
            <a:ext cx="2135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LLNL microwave FEL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820068" y="1475026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400 GW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6910" y="1928795"/>
            <a:ext cx="1401346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Taper seeded</a:t>
            </a:r>
          </a:p>
          <a:p>
            <a:r>
              <a:rPr lang="en-US" sz="1400" b="1" dirty="0" smtClean="0">
                <a:solidFill>
                  <a:srgbClr val="92D050"/>
                </a:solidFill>
              </a:rPr>
              <a:t>Taper SASE</a:t>
            </a:r>
          </a:p>
          <a:p>
            <a:r>
              <a:rPr lang="en-US" sz="1400" b="1" dirty="0" err="1" smtClean="0">
                <a:solidFill>
                  <a:srgbClr val="FF0000"/>
                </a:solidFill>
              </a:rPr>
              <a:t>Notaper</a:t>
            </a:r>
            <a:r>
              <a:rPr lang="en-US" sz="1400" b="1" dirty="0" smtClean="0">
                <a:solidFill>
                  <a:srgbClr val="FF0000"/>
                </a:solidFill>
              </a:rPr>
              <a:t> SASE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keVIdeal3rdharmS2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3500" y="1815275"/>
            <a:ext cx="6629400" cy="4343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FLS 2012, Tor Raubenheimer, SLAC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HXR </a:t>
            </a:r>
            <a:r>
              <a:rPr lang="en-US" dirty="0" err="1" smtClean="0"/>
              <a:t>TeraWatt</a:t>
            </a:r>
            <a:r>
              <a:rPr lang="en-US" dirty="0" smtClean="0"/>
              <a:t> Options for LCLS-II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10600" cy="5237348"/>
          </a:xfrm>
        </p:spPr>
        <p:txBody>
          <a:bodyPr/>
          <a:lstStyle/>
          <a:p>
            <a:r>
              <a:rPr lang="en-US" sz="2400" dirty="0" smtClean="0"/>
              <a:t>Use seeding and heavily tapered </a:t>
            </a:r>
            <a:r>
              <a:rPr lang="en-US" sz="2400" dirty="0" err="1" smtClean="0"/>
              <a:t>undulator</a:t>
            </a:r>
            <a:r>
              <a:rPr lang="en-US" sz="2400" dirty="0" smtClean="0"/>
              <a:t> to increase power from 10’s GW </a:t>
            </a:r>
            <a:r>
              <a:rPr lang="en-US" sz="2400" dirty="0" smtClean="0">
                <a:sym typeface="Wingdings" pitchFamily="2" charset="2"/>
              </a:rPr>
              <a:t> TW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Extensive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study over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last </a:t>
            </a:r>
            <a:r>
              <a:rPr lang="en-US" dirty="0" smtClean="0">
                <a:sym typeface="Wingdings" pitchFamily="2" charset="2"/>
              </a:rPr>
              <a:t>year</a:t>
            </a:r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Focused on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single bunch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self-seeding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option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presently </a:t>
            </a:r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94100" y="2196275"/>
            <a:ext cx="2967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LCLS-II simulation: 8 </a:t>
            </a:r>
            <a:r>
              <a:rPr lang="en-US" dirty="0" err="1" smtClean="0"/>
              <a:t>keV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ideal bunch (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) vs. start-</a:t>
            </a:r>
            <a:br>
              <a:rPr lang="en-US" dirty="0" smtClean="0"/>
            </a:br>
            <a:r>
              <a:rPr lang="en-US" dirty="0" smtClean="0"/>
              <a:t>to-end simulations (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and 3</a:t>
            </a:r>
            <a:r>
              <a:rPr lang="en-US" baseline="30000" dirty="0" smtClean="0"/>
              <a:t>rd</a:t>
            </a:r>
            <a:r>
              <a:rPr lang="en-US" dirty="0" smtClean="0"/>
              <a:t> harmonic (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2700" y="3567875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4kA,</a:t>
            </a:r>
            <a:br>
              <a:rPr lang="en-US" dirty="0" smtClean="0"/>
            </a:br>
            <a:r>
              <a:rPr lang="en-US" dirty="0" smtClean="0"/>
              <a:t>10 </a:t>
            </a:r>
            <a:r>
              <a:rPr lang="en-US" dirty="0" err="1" smtClean="0"/>
              <a:t>fs</a:t>
            </a:r>
            <a:r>
              <a:rPr lang="en-US" dirty="0" smtClean="0"/>
              <a:t>, with</a:t>
            </a:r>
            <a:br>
              <a:rPr lang="en-US" dirty="0" smtClean="0"/>
            </a:br>
            <a:r>
              <a:rPr lang="en-US" dirty="0" smtClean="0"/>
              <a:t>self-seeding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9100" y="5015675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Undulator</a:t>
            </a:r>
            <a:r>
              <a:rPr lang="en-US" dirty="0" smtClean="0"/>
              <a:t> length after 31 </a:t>
            </a:r>
            <a:br>
              <a:rPr lang="en-US" dirty="0" smtClean="0"/>
            </a:br>
            <a:r>
              <a:rPr lang="en-US" dirty="0" smtClean="0"/>
              <a:t>meter self-seeding section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94500" y="3491675"/>
            <a:ext cx="1774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kern="0" dirty="0" smtClean="0"/>
              <a:t>Many % power </a:t>
            </a:r>
            <a:br>
              <a:rPr lang="en-US" kern="0" dirty="0" smtClean="0"/>
            </a:br>
            <a:r>
              <a:rPr lang="en-US" kern="0" dirty="0" smtClean="0"/>
              <a:t>in higher </a:t>
            </a:r>
          </a:p>
          <a:p>
            <a:pPr lvl="0"/>
            <a:r>
              <a:rPr lang="en-US" kern="0" dirty="0" smtClean="0"/>
              <a:t>harmonics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Study what </a:t>
            </a:r>
            <a:r>
              <a:rPr lang="en-US" sz="2400" dirty="0" err="1" smtClean="0"/>
              <a:t>undulator</a:t>
            </a:r>
            <a:r>
              <a:rPr lang="en-US" sz="2400" dirty="0" smtClean="0"/>
              <a:t> length is necessary for TW-FEL operating at: 8 </a:t>
            </a:r>
            <a:r>
              <a:rPr lang="en-US" sz="2400" dirty="0" err="1" smtClean="0"/>
              <a:t>keV</a:t>
            </a:r>
            <a:r>
              <a:rPr lang="en-US" sz="2400" dirty="0" smtClean="0"/>
              <a:t>, 13 </a:t>
            </a:r>
            <a:r>
              <a:rPr lang="en-US" sz="2400" dirty="0" err="1" smtClean="0"/>
              <a:t>keV</a:t>
            </a:r>
            <a:r>
              <a:rPr lang="en-US" sz="2400" dirty="0" smtClean="0"/>
              <a:t> and 18 </a:t>
            </a:r>
            <a:r>
              <a:rPr lang="en-US" sz="2400" dirty="0" err="1" smtClean="0"/>
              <a:t>keV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Studied </a:t>
            </a:r>
            <a:r>
              <a:rPr lang="en-US" sz="2400" dirty="0" smtClean="0"/>
              <a:t>seed power </a:t>
            </a:r>
            <a:r>
              <a:rPr lang="en-US" sz="2400" dirty="0" smtClean="0"/>
              <a:t>dependence </a:t>
            </a: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dirty="0" smtClean="0">
                <a:sym typeface="Wingdings" pitchFamily="2" charset="2"/>
              </a:rPr>
              <a:t>1 ~ 5 MW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Varied the seed </a:t>
            </a:r>
            <a:r>
              <a:rPr lang="en-US" sz="2000" dirty="0" err="1" smtClean="0">
                <a:sym typeface="Wingdings" pitchFamily="2" charset="2"/>
              </a:rPr>
              <a:t>undulator</a:t>
            </a:r>
            <a:r>
              <a:rPr lang="en-US" sz="2000" dirty="0" smtClean="0">
                <a:sym typeface="Wingdings" pitchFamily="2" charset="2"/>
              </a:rPr>
              <a:t> length from 9 to 11 </a:t>
            </a:r>
            <a:r>
              <a:rPr lang="en-US" sz="2000" dirty="0" err="1" smtClean="0">
                <a:sym typeface="Wingdings" pitchFamily="2" charset="2"/>
              </a:rPr>
              <a:t>undulators</a:t>
            </a:r>
            <a:endParaRPr lang="en-US" sz="2000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Optimized </a:t>
            </a:r>
            <a:r>
              <a:rPr lang="en-US" sz="2400" dirty="0" smtClean="0">
                <a:sym typeface="Wingdings" pitchFamily="2" charset="2"/>
              </a:rPr>
              <a:t>TW taper for 3 different lengths </a:t>
            </a:r>
            <a:r>
              <a:rPr lang="en-US" sz="2400" dirty="0" smtClean="0">
                <a:sym typeface="Wingdings" pitchFamily="2" charset="2"/>
              </a:rPr>
              <a:t>(150</a:t>
            </a:r>
            <a:r>
              <a:rPr lang="en-US" sz="2400" dirty="0" smtClean="0">
                <a:sym typeface="Wingdings" pitchFamily="2" charset="2"/>
              </a:rPr>
              <a:t>, 200, and 250 meters</a:t>
            </a:r>
            <a:r>
              <a:rPr lang="en-US" sz="2400" dirty="0" smtClean="0">
                <a:sym typeface="Wingdings" pitchFamily="2" charset="2"/>
              </a:rPr>
              <a:t>)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Also looking at what could be done at start-up with ‘short’ </a:t>
            </a:r>
            <a:r>
              <a:rPr lang="en-US" sz="2400" dirty="0" err="1" smtClean="0">
                <a:sym typeface="Wingdings" pitchFamily="2" charset="2"/>
              </a:rPr>
              <a:t>undulator</a:t>
            </a:r>
            <a:r>
              <a:rPr lang="en-US" sz="2400" dirty="0" smtClean="0">
                <a:sym typeface="Wingdings" pitchFamily="2" charset="2"/>
              </a:rPr>
              <a:t> of 150 meters</a:t>
            </a: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/>
            </a:r>
            <a:br>
              <a:rPr lang="en-US" sz="2400" dirty="0" smtClean="0">
                <a:sym typeface="Wingdings" pitchFamily="2" charset="2"/>
              </a:rPr>
            </a:br>
            <a:endParaRPr lang="en-US" sz="1600" dirty="0" smtClean="0">
              <a:sym typeface="Wingdings" pitchFamily="2" charset="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 smtClean="0"/>
              <a:t>HXR Simulations </a:t>
            </a:r>
            <a:r>
              <a:rPr lang="en-US" dirty="0" smtClean="0"/>
              <a:t>for a TW FEL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FLS 2012, Tor Raubenheimer, SLAC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29745</TotalTime>
  <Words>872</Words>
  <Application>Microsoft Office PowerPoint</Application>
  <PresentationFormat>On-screen Show (4:3)</PresentationFormat>
  <Paragraphs>220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2_Default Design</vt:lpstr>
      <vt:lpstr>Considerations for LCLS-II HXR Undulator</vt:lpstr>
      <vt:lpstr>Slide 2</vt:lpstr>
      <vt:lpstr>LCLS-II Accelerator Parameters</vt:lpstr>
      <vt:lpstr>LCLS-II Accelerator for 250 pC, 120 Hz</vt:lpstr>
      <vt:lpstr>LCLS-II Spectral Range</vt:lpstr>
      <vt:lpstr>LCLS-II Operating Modes and Spectral Range</vt:lpstr>
      <vt:lpstr>Seeding and TeraWatt Generation</vt:lpstr>
      <vt:lpstr>HXR TeraWatt Options for LCLS-II</vt:lpstr>
      <vt:lpstr>Initial HXR Simulations for a TW FEL</vt:lpstr>
      <vt:lpstr>Summary of Initial HXR Simulations</vt:lpstr>
      <vt:lpstr>HXR Simulations for TW FEL @ LCLS-II</vt:lpstr>
      <vt:lpstr>HXR Simulations for TW FEL @ LCLS-II</vt:lpstr>
      <vt:lpstr>Summary</vt:lpstr>
    </vt:vector>
  </TitlesOfParts>
  <Company>Stanford Linear Accelerator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mtlee</dc:creator>
  <cp:lastModifiedBy>tor</cp:lastModifiedBy>
  <cp:revision>1253</cp:revision>
  <dcterms:created xsi:type="dcterms:W3CDTF">2008-11-05T19:53:02Z</dcterms:created>
  <dcterms:modified xsi:type="dcterms:W3CDTF">2012-03-06T20:28:02Z</dcterms:modified>
</cp:coreProperties>
</file>